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3" r:id="rId8"/>
    <p:sldId id="261" r:id="rId9"/>
    <p:sldId id="262" r:id="rId10"/>
    <p:sldId id="266" r:id="rId11"/>
    <p:sldId id="267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13DE-45DF-4BB7-AACA-8AFC4DD29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09D3CE-53A2-4992-B380-E3BFF6BF7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7A6F09-5AFE-406C-91EB-0700C24D2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D930-F127-40BF-B4A2-CCCA124072F1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36B195-C5BB-42F3-A642-BD1C19CA6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2656F7-F0C2-4090-A4CD-E60B88B19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0E464-D240-44D6-B371-EBE58C393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818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6C738A-98B7-48AF-9E08-669D1C30F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C4E0E5-9B8C-493A-9C46-895A4B194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C2DB79-3E07-48B0-9F50-7189069D8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D930-F127-40BF-B4A2-CCCA124072F1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DB2236-5C11-4D20-97B6-C10EDE5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8365BB-46E5-40A0-812A-9D449256E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0E464-D240-44D6-B371-EBE58C393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302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0CCE1AF-BDCC-4BEB-B2B6-CEAE515F9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9E4BFB-6B07-482B-BE4E-CB3BA2F60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9C7C6B-AA00-4685-B3F8-9B2D26244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D930-F127-40BF-B4A2-CCCA124072F1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A17884-350F-4908-9157-183911F80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07006E-6692-46CB-9179-53D5F26A3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0E464-D240-44D6-B371-EBE58C393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228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395D4-C0FF-4492-8407-695C34368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B53E51-D8A9-4650-ACC1-1BEE47A15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15C655-3A25-4D2F-80F5-1ACB303AE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D930-F127-40BF-B4A2-CCCA124072F1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A6680F-CF0A-4721-9D50-11D0CE0E7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0774E3-478B-4C7A-B110-051646974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0E464-D240-44D6-B371-EBE58C393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81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3B3F3-CC7C-49C3-BDF5-87BDB620B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F9493F-27FB-4C37-B150-AD50B9604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8DEE91-3418-4E16-BE02-181F7A403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D930-F127-40BF-B4A2-CCCA124072F1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78C275-C8FC-44A6-A44D-7C7CE512F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A94AD1-D2E1-4994-865A-E094B09AF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0E464-D240-44D6-B371-EBE58C393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42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899BA-925E-4A77-8B86-0AEDDFE21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A0CDE5-05AD-4C80-A3A9-D45BC70564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19F69C-7F32-43A1-BA77-120F9A320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62F7B2-9A88-46C7-860E-49CDFB954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D930-F127-40BF-B4A2-CCCA124072F1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3DF71B-E6C6-4A5B-A1C0-0792CD725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FEB4E6-79CA-4A50-BBDC-24804DC4A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0E464-D240-44D6-B371-EBE58C393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873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CE7644-8ADE-4488-9B89-F35AD128C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77C2F1-931D-45A9-9A3B-C6473F0EE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6E9C84-A75D-43B8-B575-7E1AB4E53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846A4D-41BE-4841-831C-1601A29D15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D4A5DBB-93B9-4370-990D-FF68F1A046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03F423-039F-4312-9FF9-6A6E72BF8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D930-F127-40BF-B4A2-CCCA124072F1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94F31D-D2B2-4543-A2EF-D943F39C1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A7881F-D972-4B29-A8CF-A23082A78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0E464-D240-44D6-B371-EBE58C393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197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2D2D4B-6A70-4EE6-9817-1ED07489C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6D53DC-387F-4059-88B6-8DBFBCB3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D930-F127-40BF-B4A2-CCCA124072F1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1B533B3-FFD7-40A4-8FDB-474BF9B42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82770FB-60F8-4D4D-A9A9-5D5F8419F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0E464-D240-44D6-B371-EBE58C393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366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5CFE30-D582-4E18-AFEE-16C94C798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D930-F127-40BF-B4A2-CCCA124072F1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E6EC557-90ED-4C54-898C-282CDA280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C7EDF1-C699-4C21-8FE4-043AC2D67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0E464-D240-44D6-B371-EBE58C393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618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3CC2A3-68C6-4F19-BFD9-472543A4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835A36-BE85-4C83-846E-EF764EBFE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877763-8D5F-46E3-A8F2-04DB9D585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02D04A-2AF5-4B3B-B9A4-917C7F0B7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D930-F127-40BF-B4A2-CCCA124072F1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A744B1-522E-467C-A3A1-1F51BB029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0A6E68-2FAE-4C0F-9E6C-BB7D5D4B6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0E464-D240-44D6-B371-EBE58C393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9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4C96B3-23BC-453F-9CFB-78337803B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34481EF-4D36-4D00-A9A8-1418FB5DC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FA6302-490A-4D0E-844E-4BEE4CB39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39DACD-0C01-4C95-A572-0F0116242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D930-F127-40BF-B4A2-CCCA124072F1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741D76-1DA3-4E29-A9F7-FDDFC55D6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A98206-1467-478F-8A52-796EE263F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0E464-D240-44D6-B371-EBE58C393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467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D6C4F-ACE8-4A4B-A3D7-A6EC00F09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42F986-FBF3-4C4F-A81F-DBE960EEB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E0A1B1-BF9C-4901-A30F-275B97191D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3D930-F127-40BF-B4A2-CCCA124072F1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9369AC-2496-4D8B-8DD7-741ED1AEA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F6FFCB-3D4C-4BCB-A6A3-3BB0A9C88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0E464-D240-44D6-B371-EBE58C393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61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7.jp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&#1080;&#1089;&#1090;&#1086;&#1088;&#1080;&#1103;-&#1074;&#1077;&#1097;&#1077;&#1081;.&#1088;&#1092;/muzyika/saksofon.html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hyperlink" Target="https://www.art-talant.org/" TargetMode="External"/><Relationship Id="rId4" Type="http://schemas.openxmlformats.org/officeDocument/2006/relationships/hyperlink" Target="https://en.wikipedia.org/wiki/Eugene_Rousseau_(saxophonist)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6AB50-5E34-4DD9-936A-C9D8F6C0B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B3EF82-163B-4A1D-920A-46AE04C3924B}"/>
              </a:ext>
            </a:extLst>
          </p:cNvPr>
          <p:cNvSpPr/>
          <p:nvPr/>
        </p:nvSpPr>
        <p:spPr>
          <a:xfrm>
            <a:off x="7056152" y="961253"/>
            <a:ext cx="4629794" cy="27699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Bookman Old Style" panose="02050604050505020204" pitchFamily="18" charset="0"/>
              </a:rPr>
              <a:t>История  </a:t>
            </a:r>
          </a:p>
          <a:p>
            <a:pPr algn="ctr"/>
            <a:r>
              <a:rPr lang="ru-RU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Bookman Old Style" panose="02050604050505020204" pitchFamily="18" charset="0"/>
              </a:rPr>
              <a:t>саксофона</a:t>
            </a:r>
          </a:p>
          <a:p>
            <a:pPr algn="ctr"/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95FABDF-13AB-47CC-A873-986AE48ECE9F}"/>
              </a:ext>
            </a:extLst>
          </p:cNvPr>
          <p:cNvSpPr/>
          <p:nvPr/>
        </p:nvSpPr>
        <p:spPr>
          <a:xfrm>
            <a:off x="7737814" y="4692495"/>
            <a:ext cx="39481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Подготовил: Кононов Е.А., </a:t>
            </a:r>
          </a:p>
          <a:p>
            <a:pPr algn="r"/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преподаватель </a:t>
            </a:r>
          </a:p>
          <a:p>
            <a:pPr algn="r"/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 классу саксофона </a:t>
            </a:r>
          </a:p>
          <a:p>
            <a:pPr algn="r"/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ДМШ г. Биробиджан</a:t>
            </a:r>
            <a:endParaRPr lang="ru-RU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692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73D58B-0288-4B2F-B5BD-45145C8CB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A1466C6-1C63-482A-A3FC-D14259BB639B}"/>
              </a:ext>
            </a:extLst>
          </p:cNvPr>
          <p:cNvSpPr/>
          <p:nvPr/>
        </p:nvSpPr>
        <p:spPr>
          <a:xfrm>
            <a:off x="3526246" y="94948"/>
            <a:ext cx="75841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Bookman Old Style" panose="02050604050505020204" pitchFamily="18" charset="0"/>
              </a:rPr>
              <a:t>Известные саксофонисты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058867-0E83-4CFD-B01D-3DC73F7472CD}"/>
              </a:ext>
            </a:extLst>
          </p:cNvPr>
          <p:cNvSpPr/>
          <p:nvPr/>
        </p:nvSpPr>
        <p:spPr>
          <a:xfrm>
            <a:off x="5850295" y="1095529"/>
            <a:ext cx="6064898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С началом XX века саксофонное исполнительство вступило в свою новую фазу, выдвинув в различных странах мира целую плеяду выдающихся исполнителей и педагогов. Среди них можно назвать имена таких блестящих представителей академического стиля игры, как француз </a:t>
            </a:r>
          </a:p>
          <a:p>
            <a:pPr algn="ctr"/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М. Мюль, швед Г. </a:t>
            </a:r>
            <a:r>
              <a:rPr lang="ru-RU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Аскерман</a:t>
            </a:r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, американцы </a:t>
            </a:r>
          </a:p>
          <a:p>
            <a:pPr algn="ctr"/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Р. </a:t>
            </a:r>
            <a:r>
              <a:rPr lang="ru-RU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Вайдофт</a:t>
            </a:r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, С. </a:t>
            </a:r>
            <a:r>
              <a:rPr lang="ru-RU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Рашер</a:t>
            </a:r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, Л. </a:t>
            </a:r>
            <a:r>
              <a:rPr lang="ru-RU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Тил</a:t>
            </a:r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, С </a:t>
            </a:r>
            <a:r>
              <a:rPr lang="ru-RU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Лизон</a:t>
            </a:r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, </a:t>
            </a:r>
          </a:p>
          <a:p>
            <a:pPr algn="ctr"/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Э. Руссо А. </a:t>
            </a:r>
            <a:r>
              <a:rPr lang="ru-RU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Галлодоро</a:t>
            </a:r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. В настоящее время большую исполнительскую и педагогическую деятельность ведут Ж.-М. </a:t>
            </a:r>
            <a:r>
              <a:rPr lang="ru-RU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Лондейкс</a:t>
            </a:r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, </a:t>
            </a:r>
          </a:p>
          <a:p>
            <a:pPr algn="ctr"/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Д. </a:t>
            </a:r>
            <a:r>
              <a:rPr lang="ru-RU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Дефайе</a:t>
            </a:r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, Ж. </a:t>
            </a:r>
            <a:r>
              <a:rPr lang="ru-RU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Дэсложе</a:t>
            </a:r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 и П. Броди - во Франции; Ф. </a:t>
            </a:r>
            <a:r>
              <a:rPr lang="ru-RU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Хемке</a:t>
            </a:r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, Н. </a:t>
            </a:r>
            <a:r>
              <a:rPr lang="ru-RU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Питтель</a:t>
            </a:r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 и Д. </a:t>
            </a:r>
            <a:r>
              <a:rPr lang="ru-RU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Синта</a:t>
            </a:r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 - в США; Л. Эванс - в Англии; Р. </a:t>
            </a:r>
            <a:r>
              <a:rPr lang="ru-RU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Нода</a:t>
            </a:r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 - в Японии. Этот список может быть, конечно, пополнен и другими достойными именами музыкантов разных стран.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6B590E-D311-4600-8F31-29C37118F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6" y="152562"/>
            <a:ext cx="2158304" cy="26978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FE56E0-1D17-4BF4-9A2B-096EEC2D1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478" y="4471498"/>
            <a:ext cx="3131976" cy="23489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3EA459-C190-435A-A688-739AF9C6C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371" y="682643"/>
            <a:ext cx="3377415" cy="18997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309B70-B682-4A89-B8AF-6DED80E731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56138">
            <a:off x="52692" y="4230331"/>
            <a:ext cx="2477546" cy="247510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9E4973-F4FC-4970-8006-8CA2EFCB87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36360">
            <a:off x="3581396" y="2178705"/>
            <a:ext cx="2370671" cy="237067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FFD4FA-33E9-446B-864D-DEF58EA030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21786">
            <a:off x="1386495" y="1793823"/>
            <a:ext cx="2008196" cy="282276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48961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C5C66E-E226-47B6-8B53-7C916BA09F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10430_1373484010">
            <a:hlinkClick r:id="" action="ppaction://media"/>
            <a:extLst>
              <a:ext uri="{FF2B5EF4-FFF2-40B4-BE49-F238E27FC236}">
                <a16:creationId xmlns:a16="http://schemas.microsoft.com/office/drawing/2014/main" id="{13C4F7CA-D429-4D28-BC18-9D584D8448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15214" y="2018198"/>
            <a:ext cx="487363" cy="487363"/>
          </a:xfrm>
          <a:prstGeom prst="rect">
            <a:avLst/>
          </a:prstGeom>
        </p:spPr>
      </p:pic>
      <p:pic>
        <p:nvPicPr>
          <p:cNvPr id="4" name="17082_1461686313">
            <a:hlinkClick r:id="" action="ppaction://media"/>
            <a:extLst>
              <a:ext uri="{FF2B5EF4-FFF2-40B4-BE49-F238E27FC236}">
                <a16:creationId xmlns:a16="http://schemas.microsoft.com/office/drawing/2014/main" id="{0C050FA6-353E-41C0-9444-FE8DB3AE68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15214" y="3305822"/>
            <a:ext cx="487363" cy="487363"/>
          </a:xfrm>
          <a:prstGeom prst="rect">
            <a:avLst/>
          </a:prstGeom>
        </p:spPr>
      </p:pic>
      <p:pic>
        <p:nvPicPr>
          <p:cNvPr id="5" name="saksofon_dolgaa_doroga_v_dunah_(muzebra.net)">
            <a:hlinkClick r:id="" action="ppaction://media"/>
            <a:extLst>
              <a:ext uri="{FF2B5EF4-FFF2-40B4-BE49-F238E27FC236}">
                <a16:creationId xmlns:a16="http://schemas.microsoft.com/office/drawing/2014/main" id="{7EEB8F53-ECEA-4DFB-9E00-7935A5D8D3A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15214" y="4838228"/>
            <a:ext cx="487363" cy="4873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8E08AA-7545-45B1-9EA3-8619C74D6E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39" y="1415467"/>
            <a:ext cx="5038531" cy="50385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87D9CAD-CBFD-457F-BFDB-CF4E0568CD64}"/>
              </a:ext>
            </a:extLst>
          </p:cNvPr>
          <p:cNvSpPr/>
          <p:nvPr/>
        </p:nvSpPr>
        <p:spPr>
          <a:xfrm>
            <a:off x="457277" y="0"/>
            <a:ext cx="112774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Bookman Old Style" panose="02050604050505020204" pitchFamily="18" charset="0"/>
              </a:rPr>
              <a:t>Музыка на саксофоне</a:t>
            </a:r>
          </a:p>
        </p:txBody>
      </p:sp>
    </p:spTree>
    <p:extLst>
      <p:ext uri="{BB962C8B-B14F-4D97-AF65-F5344CB8AC3E}">
        <p14:creationId xmlns:p14="http://schemas.microsoft.com/office/powerpoint/2010/main" val="184451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80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BBBE6A-B27A-4087-BFB0-DEE100EC2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C780838-C857-4666-B02C-17302122D0AD}"/>
              </a:ext>
            </a:extLst>
          </p:cNvPr>
          <p:cNvSpPr/>
          <p:nvPr/>
        </p:nvSpPr>
        <p:spPr>
          <a:xfrm>
            <a:off x="893328" y="186812"/>
            <a:ext cx="108718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Список используемой литературы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775D99F-2A26-4127-AEF7-1901FDAE7B95}"/>
              </a:ext>
            </a:extLst>
          </p:cNvPr>
          <p:cNvSpPr/>
          <p:nvPr/>
        </p:nvSpPr>
        <p:spPr>
          <a:xfrm>
            <a:off x="5075854" y="1143065"/>
            <a:ext cx="6979298" cy="40934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1. </a:t>
            </a:r>
            <a:r>
              <a:rPr lang="en-US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https://chris-rea.ru/muzykalnye-instrumenty/istoriya-saksofona</a:t>
            </a:r>
          </a:p>
          <a:p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2. </a:t>
            </a:r>
            <a:r>
              <a:rPr lang="en-US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https://moscsp.ru/saksofon---istoriya-sozdaniya-istoriya-sozdaniya-saksofona.html</a:t>
            </a:r>
          </a:p>
          <a:p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3. </a:t>
            </a:r>
            <a:r>
              <a:rPr lang="en-US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https://istmira.com/novosti-istorii/14289-istorija-sozdanija-saksofona.html</a:t>
            </a:r>
          </a:p>
          <a:p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4. </a:t>
            </a:r>
            <a:r>
              <a:rPr lang="en-US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highlight>
                  <a:srgbClr val="008000"/>
                </a:highlight>
                <a:latin typeface="Bookman Old Style" panose="02050604050505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http://xn----dtbjalal8asil4g8c.xn--p1ai/muzyika/saksofon.html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highlight>
                <a:srgbClr val="008000"/>
              </a:highlight>
              <a:latin typeface="Bookman Old Style" panose="02050604050505020204" pitchFamily="18" charset="0"/>
            </a:endParaRPr>
          </a:p>
          <a:p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highlight>
                  <a:srgbClr val="008000"/>
                </a:highlight>
                <a:latin typeface="Bookman Old Style" panose="02050604050505020204" pitchFamily="18" charset="0"/>
              </a:rPr>
              <a:t>5. </a:t>
            </a:r>
            <a:r>
              <a:rPr lang="en-US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highlight>
                  <a:srgbClr val="008000"/>
                </a:highlight>
                <a:latin typeface="Bookman Old Style" panose="0205060405050502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https://en.wikipedia.org/wiki/Eugene_Rousseau_(saxophonist)</a:t>
            </a:r>
            <a:endParaRPr lang="ru-RU" sz="2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highlight>
                <a:srgbClr val="008000"/>
              </a:highlight>
              <a:latin typeface="Bookman Old Style" panose="02050604050505020204" pitchFamily="18" charset="0"/>
            </a:endParaRPr>
          </a:p>
          <a:p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6. </a:t>
            </a:r>
            <a:r>
              <a:rPr lang="en-US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highlight>
                  <a:srgbClr val="008000"/>
                </a:highlight>
                <a:latin typeface="Bookman Old Style" panose="020506040505050202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https://www.art-talant.org/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highlight>
                <a:srgbClr val="008000"/>
              </a:highlight>
              <a:latin typeface="Bookman Old Style" panose="02050604050505020204" pitchFamily="18" charset="0"/>
            </a:endParaRPr>
          </a:p>
          <a:p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highlight>
                  <a:srgbClr val="008000"/>
                </a:highlight>
                <a:latin typeface="Bookman Old Style" panose="02050604050505020204" pitchFamily="18" charset="0"/>
              </a:rPr>
              <a:t>7. </a:t>
            </a:r>
            <a:r>
              <a:rPr lang="en-US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highlight>
                  <a:srgbClr val="008000"/>
                </a:highlight>
                <a:latin typeface="Bookman Old Style" panose="02050604050505020204" pitchFamily="18" charset="0"/>
              </a:rPr>
              <a:t>https://infourok.ru/</a:t>
            </a:r>
            <a:endParaRPr lang="en-US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highlight>
                <a:srgbClr val="008000"/>
              </a:highlight>
              <a:latin typeface="Bookman Old Style" panose="020506040505050202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F81779-CB24-4DE0-9106-2FF2AC962F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431" y="1242943"/>
            <a:ext cx="3987130" cy="532836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18219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B20739-8584-4FAD-8DAE-555970943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C3D3513-B9A3-480D-A6E1-0FBDB49E01B5}"/>
              </a:ext>
            </a:extLst>
          </p:cNvPr>
          <p:cNvSpPr/>
          <p:nvPr/>
        </p:nvSpPr>
        <p:spPr>
          <a:xfrm>
            <a:off x="445274" y="320457"/>
            <a:ext cx="10555005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Настоящая работа предназначена для начинающих </a:t>
            </a:r>
          </a:p>
          <a:p>
            <a:pPr algn="ctr"/>
            <a:r>
              <a:rPr lang="ru-RU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саксофонистов и их родителей </a:t>
            </a:r>
          </a:p>
          <a:p>
            <a:pPr algn="ctr"/>
            <a:r>
              <a:rPr lang="ru-RU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  Если мы рассмотрим в отдельности каждый</a:t>
            </a:r>
          </a:p>
          <a:p>
            <a:pPr algn="ctr"/>
            <a:r>
              <a:rPr lang="ru-RU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  инструмент, то обнаружим нем чудесные</a:t>
            </a:r>
          </a:p>
          <a:p>
            <a:pPr algn="ctr"/>
            <a:r>
              <a:rPr lang="ru-RU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  индивидуальные свойства, как это мы</a:t>
            </a:r>
          </a:p>
          <a:p>
            <a:pPr algn="ctr"/>
            <a:r>
              <a:rPr lang="ru-RU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  находим у людей, если хотим поближе  узнать их.</a:t>
            </a:r>
          </a:p>
          <a:p>
            <a:pPr algn="ctr"/>
            <a:r>
              <a:rPr lang="ru-RU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                                                                                                   </a:t>
            </a:r>
          </a:p>
          <a:p>
            <a:pPr algn="ctr"/>
            <a:r>
              <a:rPr lang="ru-RU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Л. </a:t>
            </a:r>
            <a:r>
              <a:rPr lang="ru-RU" sz="3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Стоковский</a:t>
            </a:r>
            <a:endParaRPr lang="ru-RU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92549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B20739-8584-4FAD-8DAE-555970943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5842CC6-3DC1-4B1A-84FF-D4E2F08FB84F}"/>
              </a:ext>
            </a:extLst>
          </p:cNvPr>
          <p:cNvSpPr/>
          <p:nvPr/>
        </p:nvSpPr>
        <p:spPr>
          <a:xfrm>
            <a:off x="205274" y="269243"/>
            <a:ext cx="6988628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latin typeface="Bookman Old Style" panose="02050604050505020204" pitchFamily="18" charset="0"/>
              </a:rPr>
              <a:t>СОДЕРЖАНИЕ:</a:t>
            </a:r>
          </a:p>
          <a:p>
            <a:pPr algn="ctr"/>
            <a:endParaRPr lang="ru-RU" sz="32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70C0"/>
              </a:solidFill>
              <a:effectLst/>
              <a:highlight>
                <a:srgbClr val="FFFF00"/>
              </a:highlight>
              <a:latin typeface="Bookman Old Style" panose="02050604050505020204" pitchFamily="18" charset="0"/>
            </a:endParaRPr>
          </a:p>
          <a:p>
            <a:r>
              <a:rPr lang="ru-RU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latin typeface="Bookman Old Style" panose="02050604050505020204" pitchFamily="18" charset="0"/>
              </a:rPr>
              <a:t>- ИСТОРИЯ САКСОФОНА</a:t>
            </a:r>
          </a:p>
          <a:p>
            <a:r>
              <a:rPr lang="ru-RU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latin typeface="Bookman Old Style" panose="02050604050505020204" pitchFamily="18" charset="0"/>
              </a:rPr>
              <a:t>-КОНСТРУКЦИЯ САКСОФОНА</a:t>
            </a:r>
            <a:endParaRPr lang="ru-RU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70C0"/>
              </a:solidFill>
              <a:highlight>
                <a:srgbClr val="FFFF00"/>
              </a:highlight>
              <a:latin typeface="Bookman Old Style" panose="02050604050505020204" pitchFamily="18" charset="0"/>
            </a:endParaRPr>
          </a:p>
          <a:p>
            <a:r>
              <a:rPr lang="ru-RU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latin typeface="Bookman Old Style" panose="02050604050505020204" pitchFamily="18" charset="0"/>
              </a:rPr>
              <a:t>- ЗВУКОВАЯ ПАЛИТРА САКСОФОНА</a:t>
            </a:r>
          </a:p>
          <a:p>
            <a:r>
              <a:rPr lang="ru-RU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latin typeface="Bookman Old Style" panose="02050604050505020204" pitchFamily="18" charset="0"/>
              </a:rPr>
              <a:t>- ИЗВЕСТНЫЕ САКСОФОНИСТЫ</a:t>
            </a:r>
          </a:p>
          <a:p>
            <a:r>
              <a:rPr lang="ru-RU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latin typeface="Bookman Old Style" panose="02050604050505020204" pitchFamily="18" charset="0"/>
              </a:rPr>
              <a:t>- МУЗЫКА</a:t>
            </a:r>
          </a:p>
          <a:p>
            <a:pPr algn="ctr"/>
            <a:endParaRPr lang="ru-RU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A5A80F-B196-463B-BA65-70EA92472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03" y="2733398"/>
            <a:ext cx="6276168" cy="392260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69879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B20739-8584-4FAD-8DAE-555970943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98A5D92-9A88-4697-9085-D880AE91878A}"/>
              </a:ext>
            </a:extLst>
          </p:cNvPr>
          <p:cNvSpPr/>
          <p:nvPr/>
        </p:nvSpPr>
        <p:spPr>
          <a:xfrm>
            <a:off x="6204857" y="332745"/>
            <a:ext cx="5477070" cy="53245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000" b="1" cap="none" spc="0" dirty="0">
                <a:ln/>
                <a:effectLst/>
                <a:highlight>
                  <a:srgbClr val="C0C0C0"/>
                </a:highlight>
              </a:rPr>
              <a:t>Саксофон – поистине уникальный инструмент. За свой короткий век (а ему всего лишь чуть более 160 лет), от сумел завоевать любовь и признание всего музыкального мира, стать </a:t>
            </a:r>
            <a:r>
              <a:rPr lang="ru-RU" sz="2000" b="1" cap="none" spc="0" dirty="0" err="1">
                <a:ln/>
                <a:effectLst/>
                <a:highlight>
                  <a:srgbClr val="C0C0C0"/>
                </a:highlight>
              </a:rPr>
              <a:t>незаменимим</a:t>
            </a:r>
            <a:r>
              <a:rPr lang="ru-RU" sz="2000" b="1" cap="none" spc="0" dirty="0">
                <a:ln/>
                <a:effectLst/>
                <a:highlight>
                  <a:srgbClr val="C0C0C0"/>
                </a:highlight>
              </a:rPr>
              <a:t> инструментом не только в джазовом, но и в классическом симфоническом репертуаре. Равель, Мусоргский, Рахманинов, Прокофьев, Бизе, </a:t>
            </a:r>
            <a:r>
              <a:rPr lang="ru-RU" sz="2000" b="1" cap="none" spc="0" dirty="0" err="1">
                <a:ln/>
                <a:effectLst/>
                <a:highlight>
                  <a:srgbClr val="C0C0C0"/>
                </a:highlight>
              </a:rPr>
              <a:t>Массне</a:t>
            </a:r>
            <a:r>
              <a:rPr lang="ru-RU" sz="2000" b="1" cap="none" spc="0" dirty="0">
                <a:ln/>
                <a:effectLst/>
                <a:highlight>
                  <a:srgbClr val="C0C0C0"/>
                </a:highlight>
              </a:rPr>
              <a:t>, Берлиоз, Сен-Санс, Хачатурян, Гершвин…. Перечислять можно долго.</a:t>
            </a:r>
          </a:p>
          <a:p>
            <a:pPr algn="ctr"/>
            <a:r>
              <a:rPr lang="ru-RU" sz="2000" b="1" cap="none" spc="0" dirty="0">
                <a:ln/>
                <a:effectLst/>
                <a:highlight>
                  <a:srgbClr val="C0C0C0"/>
                </a:highlight>
              </a:rPr>
              <a:t>«Только саксофон может передать нежность и страсть, оттененные сдержанной силой» Ж. Бизе. Как точно и верно!</a:t>
            </a:r>
          </a:p>
          <a:p>
            <a:pPr algn="ctr"/>
            <a:r>
              <a:rPr lang="ru-RU" sz="2000" b="1" cap="none" spc="0" dirty="0">
                <a:ln/>
                <a:effectLst/>
                <a:highlight>
                  <a:srgbClr val="C0C0C0"/>
                </a:highlight>
              </a:rPr>
              <a:t>Быстро набирая популярность, саксофон уже в начале 20 века появился и в учебных заведениях  Европы и России, где существует и поныне.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3942EB-A602-49EC-A4CE-00F39A539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1006" y="1758542"/>
            <a:ext cx="6160851" cy="330925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45734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B20739-8584-4FAD-8DAE-555970943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C799211-E611-49D8-9513-1311336B0BB6}"/>
              </a:ext>
            </a:extLst>
          </p:cNvPr>
          <p:cNvSpPr/>
          <p:nvPr/>
        </p:nvSpPr>
        <p:spPr>
          <a:xfrm>
            <a:off x="5826988" y="522715"/>
            <a:ext cx="6240603" cy="53245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Саксофон - один из немногих инструментов, изобретенный, тогда как другие современные инструменты уже прошли  долгий эволюционный путь развития и технического совершенствования.</a:t>
            </a:r>
          </a:p>
          <a:p>
            <a:pPr algn="ctr"/>
            <a:r>
              <a:rPr lang="ru-RU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Адольф Сакс, инструментальный мастер из Брюсселя, известный как изготовитель медных и деревянных духовых инструментов, решил объединить лучшие качества представителей этих групп в одном инструменте. К коническому медному корпусу был приложен мундштук с одинарной тростью, как у кларнетиста, а вопрос пальцевой механики Сакс решил путем переноса на новый инструмент механической системы  типа деревянных духовых инструментов. В 1846 году саксофон был запатентован в Париже и сразу получил широкое одобрение, как у исполнителей, так и у композиторов.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06E945-B7AE-4136-94DE-F7DEDCD2D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0" y="2507602"/>
            <a:ext cx="5315339" cy="398650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A6CD8AC-CD6C-4E8F-8655-BCC32E623600}"/>
              </a:ext>
            </a:extLst>
          </p:cNvPr>
          <p:cNvSpPr/>
          <p:nvPr/>
        </p:nvSpPr>
        <p:spPr>
          <a:xfrm>
            <a:off x="124409" y="363894"/>
            <a:ext cx="62520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Bookman Old Style" panose="02050604050505020204" pitchFamily="18" charset="0"/>
              </a:rPr>
              <a:t>История саксофона</a:t>
            </a:r>
          </a:p>
        </p:txBody>
      </p:sp>
    </p:spTree>
    <p:extLst>
      <p:ext uri="{BB962C8B-B14F-4D97-AF65-F5344CB8AC3E}">
        <p14:creationId xmlns:p14="http://schemas.microsoft.com/office/powerpoint/2010/main" val="1170310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B20739-8584-4FAD-8DAE-555970943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0463611-31B9-4B2C-B189-C3D0F73380A5}"/>
              </a:ext>
            </a:extLst>
          </p:cNvPr>
          <p:cNvSpPr/>
          <p:nvPr/>
        </p:nvSpPr>
        <p:spPr>
          <a:xfrm>
            <a:off x="5822302" y="258901"/>
            <a:ext cx="5570376" cy="59400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В 1880 году сам изобретатель сделал попытку расширить нижнюю границу диапазона, сконструировав модель саксофона-альта с нижним звуком ля малой октавы, за счет некоторого удлинения раструба.</a:t>
            </a:r>
            <a:b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</a:br>
            <a:b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</a:br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В 1890 году французская фирма "</a:t>
            </a:r>
            <a:r>
              <a:rPr lang="ru-RU" sz="20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Lecomte</a:t>
            </a:r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" делает серьезное конструктивное изменение - изобретает систему сдвоенного октавного клапана, что значительно улучшает техническую подвижность инструмента, А американская фирма, "</a:t>
            </a:r>
            <a:r>
              <a:rPr lang="ru-RU" sz="20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Conn</a:t>
            </a:r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" совместно с известным в то время кларнетистом и саксофонистом-виртуозом Э. </a:t>
            </a:r>
            <a:r>
              <a:rPr lang="ru-RU" sz="20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Лефебром</a:t>
            </a:r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 добавляет боковой клапан ми-бемоль третьей октавы. 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380F4D-3640-479A-92F0-C54DF852F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02" y="1534885"/>
            <a:ext cx="4915788" cy="37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72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B20739-8584-4FAD-8DAE-555970943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961AF61-010B-42F2-BB96-0482F4C955CD}"/>
              </a:ext>
            </a:extLst>
          </p:cNvPr>
          <p:cNvSpPr/>
          <p:nvPr/>
        </p:nvSpPr>
        <p:spPr>
          <a:xfrm>
            <a:off x="5502162" y="485392"/>
            <a:ext cx="6524997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Свое название этот инструмент получил от имени изобретателя - Сакс (</a:t>
            </a:r>
            <a:r>
              <a:rPr lang="ru-RU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Sax</a:t>
            </a:r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)  и греческого слова </a:t>
            </a:r>
            <a:r>
              <a:rPr lang="ru-RU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phone</a:t>
            </a:r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 - звук.</a:t>
            </a:r>
          </a:p>
          <a:p>
            <a:pPr algn="ctr"/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Изобретен он был в 1840 году бельгийцем Адольфом Саксом (Антуан-Жозеф Сакс).</a:t>
            </a:r>
          </a:p>
          <a:p>
            <a:pPr algn="ctr"/>
            <a:b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</a:br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Первые модели саксофона имели два раздельных, невзаимосвязанных октавных клапана, три боковых клапана для левой руки и один для правой, а также дополнительный клапан для указательного пальца левой руки, что позволяло исполнителям продлевать верхний предел диапазона до фа третьей октавы. </a:t>
            </a:r>
          </a:p>
          <a:p>
            <a:pPr algn="ctr"/>
            <a:endParaRPr lang="ru-RU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highlight>
                <a:srgbClr val="008000"/>
              </a:highlight>
              <a:latin typeface="Bookman Old Style" panose="02050604050505020204" pitchFamily="18" charset="0"/>
            </a:endParaRPr>
          </a:p>
          <a:p>
            <a:pPr algn="ctr"/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Нижний регистр инструментов Сакса ограничивался си-бемолем малой октавы по нотации.</a:t>
            </a:r>
          </a:p>
          <a:p>
            <a:pPr algn="ctr"/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Имелись также два боковых клапана b и c второй и третьей октавы и клапаны для мизинцев </a:t>
            </a:r>
            <a:r>
              <a:rPr lang="ru-RU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gis</a:t>
            </a:r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 и </a:t>
            </a:r>
            <a:r>
              <a:rPr lang="ru-RU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es</a:t>
            </a:r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ighlight>
                  <a:srgbClr val="008000"/>
                </a:highlight>
                <a:latin typeface="Bookman Old Style" panose="02050604050505020204" pitchFamily="18" charset="0"/>
              </a:rPr>
              <a:t> первой и второй октавы.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49BF02-23F1-4B86-9705-D96A82B19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485392"/>
            <a:ext cx="5144688" cy="332346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43971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B20739-8584-4FAD-8DAE-555970943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4C2F98-C274-4375-B79C-4C03D7A2805D}"/>
              </a:ext>
            </a:extLst>
          </p:cNvPr>
          <p:cNvSpPr/>
          <p:nvPr/>
        </p:nvSpPr>
        <p:spPr>
          <a:xfrm>
            <a:off x="1673534" y="964260"/>
            <a:ext cx="10395096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Основная конструкция этого инструмента никогда не изменялась, хотя и было сделано много усовершенствований. Незначительные изменения в корпусе придали саксофону большую гибкость и силу звука, а улучшения, произведенные в механизме клапанов, привели  к появлению автоматического октавного клапана, отчетливого и надежного клапана соль-диез, расширение возможностей верхнего регистра, увеличения аппликатурных комбинаций и т.д.</a:t>
            </a:r>
          </a:p>
          <a:p>
            <a:pPr algn="ctr"/>
            <a:r>
              <a:rPr lang="ru-RU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Современный саксофон имеет основной диапазон звучания от си-бемоль малой октавы (по написанию) до  фа-диез третьей октавы.</a:t>
            </a:r>
          </a:p>
          <a:p>
            <a:pPr algn="ctr"/>
            <a:r>
              <a:rPr lang="ru-RU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 Саксофоны, применяемые в настоящее время, состоят  из </a:t>
            </a:r>
          </a:p>
          <a:p>
            <a:pPr algn="ctr"/>
            <a:r>
              <a:rPr lang="ru-RU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                                                1   </a:t>
            </a:r>
            <a:r>
              <a:rPr lang="ru-RU" sz="20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сопранино</a:t>
            </a:r>
            <a:r>
              <a:rPr lang="ru-RU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–( строй  фа )</a:t>
            </a:r>
          </a:p>
          <a:p>
            <a:pPr algn="ctr"/>
            <a:r>
              <a:rPr lang="ru-RU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                                               2-3  сопрано – (строй  си-бемоль )</a:t>
            </a:r>
          </a:p>
          <a:p>
            <a:pPr algn="ctr"/>
            <a:r>
              <a:rPr lang="ru-RU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                                                4   альт – (строй  ми-бемоль )</a:t>
            </a:r>
          </a:p>
          <a:p>
            <a:pPr algn="ctr"/>
            <a:r>
              <a:rPr lang="ru-RU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                                                5   тенор –( строй  си-бемоль )</a:t>
            </a:r>
          </a:p>
          <a:p>
            <a:pPr algn="ctr"/>
            <a:r>
              <a:rPr lang="ru-RU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                                                6   баритон –( строй  ми-бемоль )</a:t>
            </a:r>
          </a:p>
          <a:p>
            <a:pPr algn="ctr"/>
            <a:r>
              <a:rPr lang="ru-RU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                                                7   бас -  (строй  си-бемоль )</a:t>
            </a:r>
          </a:p>
          <a:p>
            <a:pPr algn="ctr"/>
            <a:r>
              <a:rPr lang="ru-RU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                                8   контрабас -  (строй  си-бемоль 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75AE2-153D-4C2A-BAE2-E3B36320E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464"/>
            <a:ext cx="12255242" cy="531899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1396A34-1931-48B5-BF92-DC821415E14C}"/>
              </a:ext>
            </a:extLst>
          </p:cNvPr>
          <p:cNvSpPr/>
          <p:nvPr/>
        </p:nvSpPr>
        <p:spPr>
          <a:xfrm>
            <a:off x="281990" y="3755986"/>
            <a:ext cx="7247813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8000"/>
                </a:highlight>
              </a:rPr>
              <a:t> </a:t>
            </a:r>
            <a:r>
              <a:rPr lang="ru-RU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8000"/>
                </a:highlight>
              </a:rPr>
              <a:t>Все разновидности группы саксофонов имеют одну и ту же систему аппликатуры и единый принцип  звукоизвлечения  при переходе с одного инструмента на другой, требуется незначительная корректировка амбушюра и пальцевого аппарата в связи с различными размерами  как самих инструментов семейства саксофонов, так и мундштуков и тростей, прилагаемых к ним.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AE53D16-01D3-42FB-AB56-F2D65AED269B}"/>
              </a:ext>
            </a:extLst>
          </p:cNvPr>
          <p:cNvSpPr/>
          <p:nvPr/>
        </p:nvSpPr>
        <p:spPr>
          <a:xfrm>
            <a:off x="3393385" y="66208"/>
            <a:ext cx="57038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Bookman Old Style" panose="02050604050505020204" pitchFamily="18" charset="0"/>
              </a:rPr>
              <a:t>Конструкция саксофона</a:t>
            </a:r>
          </a:p>
        </p:txBody>
      </p:sp>
    </p:spTree>
    <p:extLst>
      <p:ext uri="{BB962C8B-B14F-4D97-AF65-F5344CB8AC3E}">
        <p14:creationId xmlns:p14="http://schemas.microsoft.com/office/powerpoint/2010/main" val="355929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B20739-8584-4FAD-8DAE-555970943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289E05D-3942-437E-B820-ED1DAD8CFB39}"/>
              </a:ext>
            </a:extLst>
          </p:cNvPr>
          <p:cNvSpPr/>
          <p:nvPr/>
        </p:nvSpPr>
        <p:spPr>
          <a:xfrm>
            <a:off x="2964164" y="233466"/>
            <a:ext cx="59650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Bookman Old Style" panose="02050604050505020204" pitchFamily="18" charset="0"/>
              </a:rPr>
              <a:t>ЗВУКОВАЯ ПАЛИТРА САКСОФОНА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02963E0-1991-409A-8638-42D30D67DB33}"/>
              </a:ext>
            </a:extLst>
          </p:cNvPr>
          <p:cNvSpPr/>
          <p:nvPr/>
        </p:nvSpPr>
        <p:spPr>
          <a:xfrm>
            <a:off x="152400" y="695131"/>
            <a:ext cx="11887200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latin typeface="Bookman Old Style" panose="02050604050505020204" pitchFamily="18" charset="0"/>
              </a:rPr>
              <a:t>В этих словах известного французского композитора очень точно охарактеризована выразительная сторона звучания инструмента. Звуковая палитра саксофона, характерная богатыми красками, способна создать самые различные по настроению и содержанию музыкальные об-разы. Звучание инструмента действительно индивидуально - подобно человеческому голосу. </a:t>
            </a:r>
          </a:p>
          <a:p>
            <a:pPr algn="ctr"/>
            <a:r>
              <a:rPr lang="ru-RU" sz="1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latin typeface="Bookman Old Style" panose="02050604050505020204" pitchFamily="18" charset="0"/>
              </a:rPr>
              <a:t>Современный саксофон имеет довольно обширный объем, охватывающий четыре полных октавы - от си-бемоль малой октавы до </a:t>
            </a:r>
            <a:r>
              <a:rPr lang="ru-RU" sz="16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latin typeface="Bookman Old Style" panose="02050604050505020204" pitchFamily="18" charset="0"/>
              </a:rPr>
              <a:t>до</a:t>
            </a:r>
            <a:r>
              <a:rPr lang="ru-RU" sz="1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latin typeface="Bookman Old Style" panose="02050604050505020204" pitchFamily="18" charset="0"/>
              </a:rPr>
              <a:t> пятой октавы (по нотации), который используется преимущественно в сольных произведениях. В оркестровом же и ансамблевом музицировании употребляется несколько меньший диапазон, составляющий две с половиной октавы - от си-бемоль малой октавы до фа-диез третьей октавы. </a:t>
            </a:r>
          </a:p>
          <a:p>
            <a:pPr algn="ctr"/>
            <a:r>
              <a:rPr lang="ru-RU" sz="1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latin typeface="Bookman Old Style" panose="02050604050505020204" pitchFamily="18" charset="0"/>
              </a:rPr>
              <a:t>Саксофон является транспонирующим инструментом и звучит в зависимости от своего строя на соответствующий интервал ниже или выше нотной записи. Забегая вперед, скажем, что существует несколько разновидностей современных саксофонов, отличающихся пропорциями, размерами и настройкой. Семейство саксофонов объединяет шесть видов инструментов: </a:t>
            </a:r>
            <a:r>
              <a:rPr lang="ru-RU" sz="16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latin typeface="Bookman Old Style" panose="02050604050505020204" pitchFamily="18" charset="0"/>
              </a:rPr>
              <a:t>сопранино</a:t>
            </a:r>
            <a:r>
              <a:rPr lang="ru-RU" sz="1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latin typeface="Bookman Old Style" panose="02050604050505020204" pitchFamily="18" charset="0"/>
              </a:rPr>
              <a:t>, сопрано, альт, тенор, баритон, бас, которые используются композиторами в различных тембровых сочетаниях в современных симфонических, духовых и джазовых оркестрах. Есть и более низкие по звучанию инструменты - саксофон-контрабас и -</a:t>
            </a:r>
            <a:r>
              <a:rPr lang="ru-RU" sz="16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latin typeface="Bookman Old Style" panose="02050604050505020204" pitchFamily="18" charset="0"/>
              </a:rPr>
              <a:t>субконтрабас</a:t>
            </a:r>
            <a:r>
              <a:rPr lang="ru-RU" sz="1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latin typeface="Bookman Old Style" panose="02050604050505020204" pitchFamily="18" charset="0"/>
              </a:rPr>
              <a:t>. Эти разновидности применяются на практике редко. </a:t>
            </a:r>
          </a:p>
          <a:p>
            <a:pPr algn="ctr"/>
            <a:r>
              <a:rPr lang="ru-RU" sz="1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latin typeface="Bookman Old Style" panose="02050604050505020204" pitchFamily="18" charset="0"/>
              </a:rPr>
              <a:t>Диапазон каждого саксофона можно разделить на четыре регистра: нижний, средний Высокий и высший. Для них характерно звуковое разнообразие, на что обратил внимание еще в прошлом веке французский композитор Гектор Берлиоз. По его мнению, звук у саксофона "мягкий и трогательный вверху, полный и маслянистый внизу, а в среднем регистре обладает какой-то особенной глубокой выразительностью…В целом - это совершенно своеобразный тембр, вызывающий неясные ассоциации со звучанием виолончели, кларнета, английского рожка с примесью металлического оттенка, это придает ему особый характер". </a:t>
            </a:r>
          </a:p>
        </p:txBody>
      </p:sp>
    </p:spTree>
    <p:extLst>
      <p:ext uri="{BB962C8B-B14F-4D97-AF65-F5344CB8AC3E}">
        <p14:creationId xmlns:p14="http://schemas.microsoft.com/office/powerpoint/2010/main" val="34189811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1231</Words>
  <Application>Microsoft Office PowerPoint</Application>
  <PresentationFormat>Широкоэкранный</PresentationFormat>
  <Paragraphs>66</Paragraphs>
  <Slides>12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Bookman Old Style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Алексеева</dc:creator>
  <cp:lastModifiedBy>Дарья Алексеева</cp:lastModifiedBy>
  <cp:revision>16</cp:revision>
  <dcterms:created xsi:type="dcterms:W3CDTF">2022-02-09T07:30:41Z</dcterms:created>
  <dcterms:modified xsi:type="dcterms:W3CDTF">2022-02-09T09:04:40Z</dcterms:modified>
</cp:coreProperties>
</file>